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6"/>
  </p:notesMasterIdLst>
  <p:handoutMasterIdLst>
    <p:handoutMasterId r:id="rId27"/>
  </p:handoutMasterIdLst>
  <p:sldIdLst>
    <p:sldId id="289" r:id="rId5"/>
    <p:sldId id="290" r:id="rId6"/>
    <p:sldId id="276" r:id="rId7"/>
    <p:sldId id="291" r:id="rId8"/>
    <p:sldId id="261" r:id="rId9"/>
    <p:sldId id="292" r:id="rId10"/>
    <p:sldId id="301" r:id="rId11"/>
    <p:sldId id="300" r:id="rId12"/>
    <p:sldId id="299" r:id="rId13"/>
    <p:sldId id="294" r:id="rId14"/>
    <p:sldId id="293" r:id="rId15"/>
    <p:sldId id="295" r:id="rId16"/>
    <p:sldId id="283" r:id="rId17"/>
    <p:sldId id="257" r:id="rId18"/>
    <p:sldId id="264" r:id="rId19"/>
    <p:sldId id="265" r:id="rId20"/>
    <p:sldId id="263" r:id="rId21"/>
    <p:sldId id="268" r:id="rId22"/>
    <p:sldId id="266" r:id="rId23"/>
    <p:sldId id="267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0340ADC-B624-5EAC-C853-342AF5867BC0}" name="Jerome Agius" initials="JA" userId="2719eaf91c02647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3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8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0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6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9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42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8" y="2142565"/>
            <a:ext cx="5427584" cy="1943299"/>
          </a:xfrm>
        </p:spPr>
        <p:txBody>
          <a:bodyPr/>
          <a:lstStyle/>
          <a:p>
            <a:r>
              <a:rPr lang="en-US" dirty="0"/>
              <a:t>Investigation of  Visual Bias In Generative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D2284-2DCE-19B7-E2BD-9C15910EA246}"/>
              </a:ext>
            </a:extLst>
          </p:cNvPr>
          <p:cNvSpPr txBox="1"/>
          <p:nvPr/>
        </p:nvSpPr>
        <p:spPr>
          <a:xfrm>
            <a:off x="857468" y="4285130"/>
            <a:ext cx="45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Jerome Agius – B.Sc. IT (Hons) Artificial Intelligence</a:t>
            </a:r>
            <a:endParaRPr lang="en-MT" dirty="0"/>
          </a:p>
        </p:txBody>
      </p:sp>
      <p:pic>
        <p:nvPicPr>
          <p:cNvPr id="4" name="Picture 3" descr="A person and person in medical scrubs&#10;&#10;Description automatically generated">
            <a:extLst>
              <a:ext uri="{FF2B5EF4-FFF2-40B4-BE49-F238E27FC236}">
                <a16:creationId xmlns:a16="http://schemas.microsoft.com/office/drawing/2014/main" id="{6266CC12-788B-ADA8-8FA3-FC628886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00" y="0"/>
            <a:ext cx="6894000" cy="6894000"/>
          </a:xfrm>
          <a:prstGeom prst="flowChartInputOutpu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04C7F2-B3E0-E3B7-3D48-D71D41903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MT"/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A789375-71BE-49A4-9529-21923087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99" y="1357880"/>
            <a:ext cx="5221234" cy="414224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DFDE6C7-8A9E-EE74-F52C-AC60D0AC9A3A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Annotation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C88F0-E326-9DA1-0203-D06C88945343}"/>
              </a:ext>
            </a:extLst>
          </p:cNvPr>
          <p:cNvSpPr txBox="1"/>
          <p:nvPr/>
        </p:nvSpPr>
        <p:spPr>
          <a:xfrm>
            <a:off x="1047749" y="1133475"/>
            <a:ext cx="4528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UTK-Face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Main model (</a:t>
            </a:r>
            <a:r>
              <a:rPr lang="en-GB" sz="2400" dirty="0" err="1"/>
              <a:t>FairFace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Ensemble model abandoned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Gender – Male/Female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Race – Asian/White/Middle Eastern/Indian/Black/Latino Hispanic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Age – 0-2/3-9/10-19/20-20…60-69/70+</a:t>
            </a:r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74931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2279694-38EE-D588-68D7-2AF7C7C20BFC}"/>
              </a:ext>
            </a:extLst>
          </p:cNvPr>
          <p:cNvGrpSpPr/>
          <p:nvPr/>
        </p:nvGrpSpPr>
        <p:grpSpPr>
          <a:xfrm>
            <a:off x="1679671" y="1797942"/>
            <a:ext cx="8832657" cy="3262115"/>
            <a:chOff x="895349" y="1809000"/>
            <a:chExt cx="8832657" cy="3262115"/>
          </a:xfrm>
        </p:grpSpPr>
        <p:pic>
          <p:nvPicPr>
            <p:cNvPr id="9" name="Picture 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B442DC61-A3EA-C2DD-78BE-118F1FF8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809000"/>
              <a:ext cx="3240000" cy="3240000"/>
            </a:xfrm>
            <a:prstGeom prst="rect">
              <a:avLst/>
            </a:prstGeom>
          </p:spPr>
        </p:pic>
        <p:pic>
          <p:nvPicPr>
            <p:cNvPr id="11" name="Picture 10" descr="A close up of a person's face&#10;&#10;Description automatically generated">
              <a:extLst>
                <a:ext uri="{FF2B5EF4-FFF2-40B4-BE49-F238E27FC236}">
                  <a16:creationId xmlns:a16="http://schemas.microsoft.com/office/drawing/2014/main" id="{9DBC0C40-978C-FEA1-DF15-A2F83944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09000"/>
              <a:ext cx="1304357" cy="162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A550E-1B04-72F4-70D1-EAC1122AE51E}"/>
                </a:ext>
              </a:extLst>
            </p:cNvPr>
            <p:cNvSpPr txBox="1"/>
            <p:nvPr/>
          </p:nvSpPr>
          <p:spPr>
            <a:xfrm>
              <a:off x="6096000" y="3592670"/>
              <a:ext cx="3560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{‘age’: label, ‘gender’: label, ‘race’: label, ‘</a:t>
              </a:r>
              <a:r>
                <a:rPr lang="en-GB" dirty="0" err="1"/>
                <a:t>centre_dist</a:t>
              </a:r>
              <a:r>
                <a:rPr lang="en-GB" dirty="0"/>
                <a:t>’: label, ‘space’: label}</a:t>
              </a:r>
              <a:endParaRPr lang="en-MT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EC5BE-1A15-40BE-7305-A977BA874E36}"/>
                </a:ext>
              </a:extLst>
            </p:cNvPr>
            <p:cNvSpPr txBox="1"/>
            <p:nvPr/>
          </p:nvSpPr>
          <p:spPr>
            <a:xfrm>
              <a:off x="6096000" y="4402669"/>
              <a:ext cx="363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{‘age’: </a:t>
              </a:r>
              <a:r>
                <a:rPr lang="en-GB" dirty="0" err="1"/>
                <a:t>confidence_dict</a:t>
              </a:r>
              <a:r>
                <a:rPr lang="en-GB" dirty="0"/>
                <a:t>, ‘gender’: </a:t>
              </a:r>
              <a:r>
                <a:rPr lang="en-GB" dirty="0" err="1"/>
                <a:t>confidence_dict</a:t>
              </a:r>
              <a:r>
                <a:rPr lang="en-GB" dirty="0"/>
                <a:t>, ‘race’: </a:t>
              </a:r>
              <a:r>
                <a:rPr lang="en-GB" dirty="0" err="1"/>
                <a:t>confidence_dict</a:t>
              </a:r>
              <a:r>
                <a:rPr lang="en-GB" dirty="0"/>
                <a:t>}</a:t>
              </a:r>
              <a:endParaRPr lang="en-MT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8962156-6108-763B-6F1A-94BB8B050D4B}"/>
                </a:ext>
              </a:extLst>
            </p:cNvPr>
            <p:cNvSpPr/>
            <p:nvPr/>
          </p:nvSpPr>
          <p:spPr>
            <a:xfrm>
              <a:off x="4272712" y="3570553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Labels</a:t>
              </a:r>
              <a:endParaRPr lang="en-MT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1566640-6A3C-4479-A166-8071662E45E0}"/>
                </a:ext>
              </a:extLst>
            </p:cNvPr>
            <p:cNvSpPr/>
            <p:nvPr/>
          </p:nvSpPr>
          <p:spPr>
            <a:xfrm>
              <a:off x="4272711" y="2273719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</a:t>
              </a:r>
              <a:endParaRPr lang="en-MT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44726AB-16E0-6F3F-A2D3-067CB46A8857}"/>
                </a:ext>
              </a:extLst>
            </p:cNvPr>
            <p:cNvSpPr/>
            <p:nvPr/>
          </p:nvSpPr>
          <p:spPr>
            <a:xfrm>
              <a:off x="4272711" y="4380552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Confidence</a:t>
              </a:r>
              <a:endParaRPr lang="en-MT" dirty="0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F1AA6D35-0709-A5C2-FDED-678464300F4E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Metric Extraction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8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58" y="430768"/>
            <a:ext cx="5554883" cy="690563"/>
          </a:xfrm>
          <a:noFill/>
        </p:spPr>
        <p:txBody>
          <a:bodyPr/>
          <a:lstStyle/>
          <a:p>
            <a:r>
              <a:rPr lang="en-US" sz="4400" dirty="0"/>
              <a:t>Conclusion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5258" y="1121331"/>
            <a:ext cx="6941703" cy="4297680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Image Generation -&gt; Annotation -&gt; Metric Extraction -&gt; Conclusion</a:t>
            </a:r>
          </a:p>
          <a:p>
            <a:r>
              <a:rPr lang="en-US" sz="2400" dirty="0" err="1"/>
              <a:t>Dwa</a:t>
            </a:r>
            <a:endParaRPr lang="en-US" sz="2400" dirty="0"/>
          </a:p>
          <a:p>
            <a:r>
              <a:rPr lang="en-US" sz="2400" dirty="0" err="1"/>
              <a:t>Dawd</a:t>
            </a:r>
            <a:endParaRPr lang="en-US" sz="2400" dirty="0"/>
          </a:p>
          <a:p>
            <a:r>
              <a:rPr lang="en-US" sz="2400" dirty="0" err="1"/>
              <a:t>Dawd</a:t>
            </a:r>
            <a:endParaRPr lang="en-US" sz="2400" dirty="0"/>
          </a:p>
          <a:p>
            <a:r>
              <a:rPr lang="en-US" sz="2400" dirty="0" err="1"/>
              <a:t>Dawd</a:t>
            </a:r>
            <a:endParaRPr lang="en-US" sz="2400" dirty="0"/>
          </a:p>
          <a:p>
            <a:r>
              <a:rPr lang="en-US" sz="2400" dirty="0" err="1"/>
              <a:t>daw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50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/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/>
              <a:t>SELECTING VISUAL AIDS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/>
              <a:t>Know your material in advance</a:t>
            </a:r>
          </a:p>
          <a:p>
            <a:r>
              <a:rPr lang="en-US"/>
              <a:t>Anticipate common questions</a:t>
            </a:r>
          </a:p>
          <a:p>
            <a:r>
              <a:rPr lang="en-US"/>
              <a:t>Rehearse your responses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/>
              <a:t>Stay calm</a:t>
            </a:r>
          </a:p>
          <a:p>
            <a:pPr lvl="1"/>
            <a:r>
              <a:rPr lang="en-US"/>
              <a:t>Actively listen</a:t>
            </a:r>
          </a:p>
          <a:p>
            <a:pPr lvl="1"/>
            <a:r>
              <a:rPr lang="en-US"/>
              <a:t>Pause and reflect</a:t>
            </a:r>
          </a:p>
          <a:p>
            <a:pPr lvl="1"/>
            <a:r>
              <a:rPr lang="en-US"/>
              <a:t>Maintain eye contact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</a:t>
            </a:r>
            <a:br>
              <a:rPr lang="en-US" dirty="0"/>
            </a:br>
            <a:r>
              <a:rPr lang="en-US" dirty="0"/>
              <a:t>will leave a lasting impact on your </a:t>
            </a:r>
            <a:br>
              <a:rPr lang="en-US" dirty="0"/>
            </a:br>
            <a:r>
              <a:rPr lang="en-US" dirty="0"/>
              <a:t>audience</a:t>
            </a:r>
          </a:p>
          <a:p>
            <a:r>
              <a:rPr lang="en-US" dirty="0"/>
              <a:t>Effectively communicating involves not </a:t>
            </a:r>
            <a:br>
              <a:rPr lang="en-US" dirty="0"/>
            </a:br>
            <a:r>
              <a:rPr lang="en-US" dirty="0"/>
              <a:t>only delivering a message but also </a:t>
            </a:r>
            <a:br>
              <a:rPr lang="en-US" dirty="0"/>
            </a:br>
            <a:r>
              <a:rPr lang="en-US" dirty="0"/>
              <a:t>resonating with the experiences, values, </a:t>
            </a:r>
            <a:br>
              <a:rPr lang="en-US" dirty="0"/>
            </a:br>
            <a:r>
              <a:rPr lang="en-US" dirty="0"/>
              <a:t>and emotions of those listening </a:t>
            </a:r>
          </a:p>
        </p:txBody>
      </p:sp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32532233"/>
              </p:ext>
            </p:extLst>
          </p:nvPr>
        </p:nvGraphicFramePr>
        <p:xfrm>
          <a:off x="4108450" y="2136775"/>
          <a:ext cx="7059592" cy="387202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648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6489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76489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76489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525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8296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8296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2969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82969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32813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Consistent rehearsal</a:t>
            </a:r>
          </a:p>
          <a:p>
            <a:pPr lvl="1"/>
            <a:r>
              <a:rPr lang="en-US"/>
              <a:t>Strengthen your familiarity</a:t>
            </a:r>
          </a:p>
          <a:p>
            <a:r>
              <a:rPr lang="en-US"/>
              <a:t>Refine delivery style</a:t>
            </a:r>
          </a:p>
          <a:p>
            <a:pPr lvl="1"/>
            <a:r>
              <a:rPr lang="en-US"/>
              <a:t>Pacing, tone, and emphasis</a:t>
            </a:r>
          </a:p>
          <a:p>
            <a:r>
              <a:rPr lang="en-US"/>
              <a:t>Timing and transitions</a:t>
            </a:r>
          </a:p>
          <a:p>
            <a:pPr lvl="1"/>
            <a:r>
              <a:rPr lang="en-US"/>
              <a:t>Aim for seamless, professional delivery</a:t>
            </a:r>
          </a:p>
          <a:p>
            <a:r>
              <a:rPr lang="en-US"/>
              <a:t>Practice audience</a:t>
            </a:r>
          </a:p>
          <a:p>
            <a:pPr lvl="1"/>
            <a:r>
              <a:rPr lang="en-US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/>
              <a:t>Seek feedback</a:t>
            </a:r>
          </a:p>
          <a:p>
            <a:r>
              <a:rPr lang="en-US"/>
              <a:t>Reflect on performance</a:t>
            </a:r>
          </a:p>
          <a:p>
            <a:r>
              <a:rPr lang="en-US"/>
              <a:t>Explore new techniques</a:t>
            </a:r>
          </a:p>
          <a:p>
            <a:r>
              <a:rPr lang="en-US"/>
              <a:t>Set personal goals</a:t>
            </a:r>
          </a:p>
          <a:p>
            <a:r>
              <a:rPr lang="en-US"/>
              <a:t>Iterate and adapt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466724"/>
            <a:ext cx="3771900" cy="666751"/>
          </a:xfrm>
          <a:noFill/>
        </p:spPr>
        <p:txBody>
          <a:bodyPr anchor="b"/>
          <a:lstStyle/>
          <a:p>
            <a:pPr algn="l"/>
            <a:r>
              <a:rPr lang="en-GB" sz="4400" dirty="0">
                <a:solidFill>
                  <a:schemeClr val="tx1"/>
                </a:solidFill>
                <a:latin typeface="+mj-lt"/>
              </a:rPr>
              <a:t>Motivation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53EB3-6D5F-2CAA-E59B-F0BD38D215E2}"/>
              </a:ext>
            </a:extLst>
          </p:cNvPr>
          <p:cNvSpPr txBox="1"/>
          <p:nvPr/>
        </p:nvSpPr>
        <p:spPr>
          <a:xfrm>
            <a:off x="1047750" y="1133475"/>
            <a:ext cx="10144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affects the applicability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Affecting people's lives (Recidivism Scoring/Credit Scoring)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needs to be addressed in AI systems particularly in generative endeavours and visual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Initial research goal (LAION-5B &amp; Stable Diffusion)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Expanded research goal (LAION-400M &amp; Stable Diffusion/Dall-E/Midjourney)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T" dirty="0"/>
          </a:p>
        </p:txBody>
      </p:sp>
    </p:spTree>
    <p:extLst>
      <p:ext uri="{BB962C8B-B14F-4D97-AF65-F5344CB8AC3E}">
        <p14:creationId xmlns:p14="http://schemas.microsoft.com/office/powerpoint/2010/main" val="250392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9" name="Table Placeholder 3">
            <a:extLst>
              <a:ext uri="{FF2B5EF4-FFF2-40B4-BE49-F238E27FC236}">
                <a16:creationId xmlns:a16="http://schemas.microsoft.com/office/drawing/2014/main" id="{998759BF-36E2-2AC0-C9B8-88C6BF07515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98846581"/>
              </p:ext>
            </p:extLst>
          </p:nvPr>
        </p:nvGraphicFramePr>
        <p:xfrm>
          <a:off x="838200" y="2125663"/>
          <a:ext cx="10515600" cy="362735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1578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894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1578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AIMS and Objectives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Identify the severity of bias within the generative models and LAION-400M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Objectives: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the types of bias assess.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what bias measurements to utilise.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Images to assess?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How should the images be annotated? </a:t>
            </a:r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Research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998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Biases (Gender/Race/Age/Prominence)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Measurements (Count/Correlation/Shannon Entropy/Simpson Index/Evenness/Centre Distances/Percentage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Innately biased images (Doctor/Nurse/Both)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Doctors – Male/White/Younger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Nurse – Female/White/Younger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Computer Assisted Annotation (</a:t>
            </a:r>
            <a:r>
              <a:rPr lang="en-GB" sz="2400" dirty="0" err="1"/>
              <a:t>DeepFace</a:t>
            </a:r>
            <a:r>
              <a:rPr lang="en-GB" sz="2400" dirty="0"/>
              <a:t>/</a:t>
            </a:r>
            <a:r>
              <a:rPr lang="en-GB" sz="2400" dirty="0" err="1"/>
              <a:t>FairFace</a:t>
            </a:r>
            <a:r>
              <a:rPr lang="en-GB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Biased Models -&gt; Impact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Human Annotation -&gt; Serves as baseline.		</a:t>
            </a:r>
          </a:p>
        </p:txBody>
      </p:sp>
    </p:spTree>
    <p:extLst>
      <p:ext uri="{BB962C8B-B14F-4D97-AF65-F5344CB8AC3E}">
        <p14:creationId xmlns:p14="http://schemas.microsoft.com/office/powerpoint/2010/main" val="145831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A36F13A-82C5-FD7C-F21A-15BDE78850F5}"/>
              </a:ext>
            </a:extLst>
          </p:cNvPr>
          <p:cNvGrpSpPr/>
          <p:nvPr/>
        </p:nvGrpSpPr>
        <p:grpSpPr>
          <a:xfrm>
            <a:off x="1750359" y="1402416"/>
            <a:ext cx="8691282" cy="962025"/>
            <a:chOff x="3148853" y="4194081"/>
            <a:chExt cx="8691282" cy="96202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91BF122-96A3-44FA-FD48-90573887A0DE}"/>
                </a:ext>
              </a:extLst>
            </p:cNvPr>
            <p:cNvSpPr/>
            <p:nvPr/>
          </p:nvSpPr>
          <p:spPr>
            <a:xfrm>
              <a:off x="3148853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Generation</a:t>
              </a:r>
              <a:endParaRPr lang="en-MT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F1CE3DF-CCE7-2013-C020-2F1AFA049D4C}"/>
                </a:ext>
              </a:extLst>
            </p:cNvPr>
            <p:cNvSpPr/>
            <p:nvPr/>
          </p:nvSpPr>
          <p:spPr>
            <a:xfrm>
              <a:off x="5499847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Annotation</a:t>
              </a:r>
              <a:endParaRPr lang="en-MT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BE6878C-2330-1097-2E29-AB8D563ED5B9}"/>
                </a:ext>
              </a:extLst>
            </p:cNvPr>
            <p:cNvSpPr/>
            <p:nvPr/>
          </p:nvSpPr>
          <p:spPr>
            <a:xfrm>
              <a:off x="4886325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CC8C0F-AAB7-D224-C892-22B6A912C214}"/>
                </a:ext>
              </a:extLst>
            </p:cNvPr>
            <p:cNvSpPr/>
            <p:nvPr/>
          </p:nvSpPr>
          <p:spPr>
            <a:xfrm>
              <a:off x="7850841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Metric Extraction</a:t>
              </a:r>
              <a:endParaRPr lang="en-MT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3792F6A-6AB5-A381-30EF-BD3F7D31657B}"/>
                </a:ext>
              </a:extLst>
            </p:cNvPr>
            <p:cNvSpPr/>
            <p:nvPr/>
          </p:nvSpPr>
          <p:spPr>
            <a:xfrm>
              <a:off x="7237319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B17A583-8644-1710-22D0-2F91FB0143F7}"/>
                </a:ext>
              </a:extLst>
            </p:cNvPr>
            <p:cNvSpPr/>
            <p:nvPr/>
          </p:nvSpPr>
          <p:spPr>
            <a:xfrm>
              <a:off x="10201835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</a:t>
              </a:r>
              <a:endParaRPr lang="en-MT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00BB7FA-48DB-186B-78CF-3C10493C687B}"/>
                </a:ext>
              </a:extLst>
            </p:cNvPr>
            <p:cNvSpPr/>
            <p:nvPr/>
          </p:nvSpPr>
          <p:spPr>
            <a:xfrm>
              <a:off x="9588313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F45BBD36-849A-3C6E-1855-EC2BAA2F6869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58" y="430768"/>
            <a:ext cx="6078695" cy="690563"/>
          </a:xfrm>
          <a:noFill/>
        </p:spPr>
        <p:txBody>
          <a:bodyPr/>
          <a:lstStyle/>
          <a:p>
            <a:r>
              <a:rPr lang="en-US" sz="4400" dirty="0"/>
              <a:t>Image Generation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9E7B5-F8E8-C1AE-8A76-8F9F2EA047D9}"/>
              </a:ext>
            </a:extLst>
          </p:cNvPr>
          <p:cNvSpPr txBox="1"/>
          <p:nvPr/>
        </p:nvSpPr>
        <p:spPr>
          <a:xfrm>
            <a:off x="3585257" y="1121331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- ”A picture of a [subject] facing forward”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 Prompt - ”Disfigured” and ”Art”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Alteration (Dall-E)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B96E537-1074-29E5-961E-5A1AA1890D48}"/>
              </a:ext>
            </a:extLst>
          </p:cNvPr>
          <p:cNvSpPr txBox="1">
            <a:spLocks/>
          </p:cNvSpPr>
          <p:nvPr/>
        </p:nvSpPr>
        <p:spPr>
          <a:xfrm>
            <a:off x="3585258" y="3108424"/>
            <a:ext cx="6078695" cy="69056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Image Retrieval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69DD4-5BB4-5C5E-25EA-9053DE994CB3}"/>
              </a:ext>
            </a:extLst>
          </p:cNvPr>
          <p:cNvSpPr txBox="1"/>
          <p:nvPr/>
        </p:nvSpPr>
        <p:spPr>
          <a:xfrm>
            <a:off x="3585256" y="3798987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Tagged (Doctor/Nurse)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Filtering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180429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Stable Diffusion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A30BA-1F39-37CF-05B7-9042BF17AC06}"/>
              </a:ext>
            </a:extLst>
          </p:cNvPr>
          <p:cNvGrpSpPr/>
          <p:nvPr/>
        </p:nvGrpSpPr>
        <p:grpSpPr>
          <a:xfrm>
            <a:off x="5416586" y="727041"/>
            <a:ext cx="5266800" cy="5266800"/>
            <a:chOff x="1804372" y="1584037"/>
            <a:chExt cx="4320001" cy="4320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E359D7-C2A9-45E7-7BAA-009BA62CE854}"/>
                </a:ext>
              </a:extLst>
            </p:cNvPr>
            <p:cNvGrpSpPr/>
            <p:nvPr/>
          </p:nvGrpSpPr>
          <p:grpSpPr>
            <a:xfrm>
              <a:off x="1804373" y="1584037"/>
              <a:ext cx="4320000" cy="1440000"/>
              <a:chOff x="3630586" y="2681621"/>
              <a:chExt cx="6480000" cy="2160000"/>
            </a:xfrm>
          </p:grpSpPr>
          <p:pic>
            <p:nvPicPr>
              <p:cNvPr id="14" name="Picture 13" descr="A person in a white coat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40711ECB-331D-8A40-2143-C4898A9DE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5" name="Picture 14" descr="A person in blue scrubs with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EE27539C-0DED-E61A-2D1A-85E9BD1C7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6" name="Picture 15" descr="A person wearing a blue scrubs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06687841-2604-F0C2-181B-3D8A24EBC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0586" y="2681621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F0CB34-CDD1-E077-DD72-EA6E49108727}"/>
                </a:ext>
              </a:extLst>
            </p:cNvPr>
            <p:cNvGrpSpPr/>
            <p:nvPr/>
          </p:nvGrpSpPr>
          <p:grpSpPr>
            <a:xfrm>
              <a:off x="1804372" y="3024037"/>
              <a:ext cx="4320000" cy="1440000"/>
              <a:chOff x="1130096" y="3429000"/>
              <a:chExt cx="6480000" cy="2160000"/>
            </a:xfrm>
          </p:grpSpPr>
          <p:pic>
            <p:nvPicPr>
              <p:cNvPr id="11" name="Picture 10" descr="A person in a white coat with a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0E710D59-D6B0-BC12-A3FF-B8328A545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2" name="Picture 11" descr="A person wearing a stethoscope&#10;&#10;Description automatically generated">
                <a:extLst>
                  <a:ext uri="{FF2B5EF4-FFF2-40B4-BE49-F238E27FC236}">
                    <a16:creationId xmlns:a16="http://schemas.microsoft.com/office/drawing/2014/main" id="{8062BF72-38D2-9691-E5CA-B29F55316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3" name="Picture 12" descr="A person in a white coat&#10;&#10;Description automatically generated">
                <a:extLst>
                  <a:ext uri="{FF2B5EF4-FFF2-40B4-BE49-F238E27FC236}">
                    <a16:creationId xmlns:a16="http://schemas.microsoft.com/office/drawing/2014/main" id="{981087C3-13D4-A54B-1B7F-E12C7208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096" y="3429000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9ED067-7433-CEAD-72E9-78BA1C34C4E8}"/>
                </a:ext>
              </a:extLst>
            </p:cNvPr>
            <p:cNvGrpSpPr/>
            <p:nvPr/>
          </p:nvGrpSpPr>
          <p:grpSpPr>
            <a:xfrm>
              <a:off x="1804373" y="4464037"/>
              <a:ext cx="4320000" cy="1440000"/>
              <a:chOff x="-18788" y="4328408"/>
              <a:chExt cx="6480000" cy="2160000"/>
            </a:xfrm>
          </p:grpSpPr>
          <p:pic>
            <p:nvPicPr>
              <p:cNvPr id="8" name="Picture 7" descr="A close-up of a couple of doctors&#10;&#10;Description automatically generated">
                <a:extLst>
                  <a:ext uri="{FF2B5EF4-FFF2-40B4-BE49-F238E27FC236}">
                    <a16:creationId xmlns:a16="http://schemas.microsoft.com/office/drawing/2014/main" id="{9FF044F5-8E54-F1A2-304C-5EA6519B7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88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9" name="Picture 8" descr="A close-up of a doctor and nurse&#10;&#10;Description automatically generated">
                <a:extLst>
                  <a:ext uri="{FF2B5EF4-FFF2-40B4-BE49-F238E27FC236}">
                    <a16:creationId xmlns:a16="http://schemas.microsoft.com/office/drawing/2014/main" id="{6795F5D2-770B-C9BC-D9BB-05EA5454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212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0" name="Picture 9" descr="Medium shot of women wearing scrubs&#10;&#10;Description automatically generated">
                <a:extLst>
                  <a:ext uri="{FF2B5EF4-FFF2-40B4-BE49-F238E27FC236}">
                    <a16:creationId xmlns:a16="http://schemas.microsoft.com/office/drawing/2014/main" id="{D2124EB2-9DF6-6D79-1B9B-D6085FD5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12" y="4328408"/>
                <a:ext cx="2160000" cy="21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228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1D2CB5-E32A-BC60-F726-597FEC3DA213}"/>
              </a:ext>
            </a:extLst>
          </p:cNvPr>
          <p:cNvGrpSpPr/>
          <p:nvPr/>
        </p:nvGrpSpPr>
        <p:grpSpPr>
          <a:xfrm>
            <a:off x="5426109" y="728504"/>
            <a:ext cx="5257920" cy="5245623"/>
            <a:chOff x="5764642" y="1447800"/>
            <a:chExt cx="4326938" cy="4316818"/>
          </a:xfrm>
        </p:grpSpPr>
        <p:pic>
          <p:nvPicPr>
            <p:cNvPr id="5" name="Picture 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2ABB8CAC-B788-5C6C-F0ED-F5BE4495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6" name="Picture 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A7BBE447-389D-4A4F-8011-EA2B9FA3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7" name="Picture 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94AB349-5F2C-FB2E-08B3-90D6ED0C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04F0EE70-BBC8-FB6B-FFC0-4578BD1A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57EDF148-94EE-A6B9-6960-A599D12F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3A59FD2A-D658-8CA3-7413-B788E2DE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11" name="Picture 10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A9E5A977-99E9-CD39-8B41-EE7FF8D3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12" name="Picture 11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04CB15A0-E02B-D060-1C4C-DA35D963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13" name="Picture 1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ED434745-A975-6C8F-F913-286AD9F0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3318992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Midjourney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8102E-B93F-CBFF-49BC-91A01B0C41AA}"/>
              </a:ext>
            </a:extLst>
          </p:cNvPr>
          <p:cNvGrpSpPr/>
          <p:nvPr/>
        </p:nvGrpSpPr>
        <p:grpSpPr>
          <a:xfrm>
            <a:off x="5437448" y="728504"/>
            <a:ext cx="5257920" cy="5245623"/>
            <a:chOff x="5764642" y="1447800"/>
            <a:chExt cx="4326938" cy="4316818"/>
          </a:xfrm>
        </p:grpSpPr>
        <p:pic>
          <p:nvPicPr>
            <p:cNvPr id="15" name="Picture 1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E02F602D-D6C7-C0A7-660C-3E78EC92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6" name="Picture 1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3CC553B-F1DE-D612-2042-F8F3FE57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17" name="Picture 1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65B69429-99F8-8F58-BC7F-099B3E21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8" name="Picture 1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9158EC8C-E00C-3630-054B-23DB4A0E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20" name="Picture 19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030AEA5-5E1A-F4AF-186F-0B4333CE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22" name="Picture 21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AB2F4A2-D921-CC9A-8B1C-E5E4D016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24" name="Picture 23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FC3AC06E-5788-D1DA-4FA0-FC72EAC2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26" name="Picture 25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EB1E6FE1-BD0E-95C9-8BA6-34B46A38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28" name="Picture 27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D02833B4-092B-1929-8CA3-785B3CF5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91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Dall-e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BD2893-FF1E-3388-AE9B-4489822BF980}"/>
              </a:ext>
            </a:extLst>
          </p:cNvPr>
          <p:cNvGrpSpPr/>
          <p:nvPr/>
        </p:nvGrpSpPr>
        <p:grpSpPr>
          <a:xfrm>
            <a:off x="5426109" y="728505"/>
            <a:ext cx="5265336" cy="5265336"/>
            <a:chOff x="5770425" y="1076325"/>
            <a:chExt cx="4320000" cy="4320000"/>
          </a:xfrm>
        </p:grpSpPr>
        <p:pic>
          <p:nvPicPr>
            <p:cNvPr id="4" name="Picture 3" descr="A person in a white lab coat with stethoscope around his neck&#10;&#10;Description automatically generated">
              <a:extLst>
                <a:ext uri="{FF2B5EF4-FFF2-40B4-BE49-F238E27FC236}">
                  <a16:creationId xmlns:a16="http://schemas.microsoft.com/office/drawing/2014/main" id="{2A2A6D8A-5EBF-8CE5-EE29-EB254021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1076325"/>
              <a:ext cx="1440000" cy="1440000"/>
            </a:xfrm>
            <a:prstGeom prst="rect">
              <a:avLst/>
            </a:prstGeom>
          </p:spPr>
        </p:pic>
        <p:pic>
          <p:nvPicPr>
            <p:cNvPr id="19" name="Picture 1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E8DEE1B8-1A26-60E9-DB74-AC2170FE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786DFAC-F20A-0AA8-BEBA-225E350A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3" name="Picture 22" descr="A person wearing a headscarf and a stethoscope&#10;&#10;Description automatically generated">
              <a:extLst>
                <a:ext uri="{FF2B5EF4-FFF2-40B4-BE49-F238E27FC236}">
                  <a16:creationId xmlns:a16="http://schemas.microsoft.com/office/drawing/2014/main" id="{44418550-C561-E054-4626-D7CEDCBD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erson in a white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312CE15-C754-8C5F-392A-BB06035F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erson in a blue scrubs&#10;&#10;Description automatically generated">
              <a:extLst>
                <a:ext uri="{FF2B5EF4-FFF2-40B4-BE49-F238E27FC236}">
                  <a16:creationId xmlns:a16="http://schemas.microsoft.com/office/drawing/2014/main" id="{511C56DE-84C2-27AC-582C-A185E9E4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2516325"/>
              <a:ext cx="1440000" cy="1440000"/>
            </a:xfrm>
            <a:prstGeom prst="rect">
              <a:avLst/>
            </a:prstGeom>
          </p:spPr>
        </p:pic>
        <p:pic>
          <p:nvPicPr>
            <p:cNvPr id="29" name="Picture 28" descr="A person and person in medical uniforms&#10;&#10;Description automatically generated">
              <a:extLst>
                <a:ext uri="{FF2B5EF4-FFF2-40B4-BE49-F238E27FC236}">
                  <a16:creationId xmlns:a16="http://schemas.microsoft.com/office/drawing/2014/main" id="{AF7E9F95-458F-BE8A-4E78-5B6ADB07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3956325"/>
              <a:ext cx="1440000" cy="1440000"/>
            </a:xfrm>
            <a:prstGeom prst="rect">
              <a:avLst/>
            </a:prstGeom>
          </p:spPr>
        </p:pic>
        <p:pic>
          <p:nvPicPr>
            <p:cNvPr id="31" name="Picture 30" descr="A person and person wearing scrubs and stethoscopes&#10;&#10;Description automatically generated">
              <a:extLst>
                <a:ext uri="{FF2B5EF4-FFF2-40B4-BE49-F238E27FC236}">
                  <a16:creationId xmlns:a16="http://schemas.microsoft.com/office/drawing/2014/main" id="{61C5A69E-A1DD-E81E-37D4-F53EE9BD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3956325"/>
              <a:ext cx="1440000" cy="1440000"/>
            </a:xfrm>
            <a:prstGeom prst="rect">
              <a:avLst/>
            </a:prstGeom>
          </p:spPr>
        </p:pic>
        <p:pic>
          <p:nvPicPr>
            <p:cNvPr id="33" name="Picture 3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8AEF0756-DFAE-001B-011A-4E317546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3956325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08580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{20E4163A-91B8-4220-AA6B-01F94D350BE0}tf22797433_win32</Template>
  <TotalTime>308</TotalTime>
  <Words>725</Words>
  <Application>Microsoft Office PowerPoint</Application>
  <PresentationFormat>Widescreen</PresentationFormat>
  <Paragraphs>183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Univers Condensed Light</vt:lpstr>
      <vt:lpstr>Walbaum Display Light</vt:lpstr>
      <vt:lpstr>AngleLinesVTI</vt:lpstr>
      <vt:lpstr>Investigation of  Visual Bias In Generative AI</vt:lpstr>
      <vt:lpstr>Motivation</vt:lpstr>
      <vt:lpstr>PowerPoint Presentation</vt:lpstr>
      <vt:lpstr>PowerPoint Presentation</vt:lpstr>
      <vt:lpstr>PowerPoint Presentation</vt:lpstr>
      <vt:lpstr>Image Generation</vt:lpstr>
      <vt:lpstr>Stable Diffusion Images</vt:lpstr>
      <vt:lpstr>Midjourney Images</vt:lpstr>
      <vt:lpstr>Dall-e Images</vt:lpstr>
      <vt:lpstr>PowerPoint Presentation</vt:lpstr>
      <vt:lpstr>PowerPoint Presentation</vt:lpstr>
      <vt:lpstr>Conclusion</vt:lpstr>
      <vt:lpstr>OVERCOMING NERVOUSNESS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 Visual Bias In Generative AI</dc:title>
  <dc:creator>Jerome Agius</dc:creator>
  <cp:lastModifiedBy>Jerome Agius</cp:lastModifiedBy>
  <cp:revision>3</cp:revision>
  <dcterms:created xsi:type="dcterms:W3CDTF">2024-05-06T07:55:46Z</dcterms:created>
  <dcterms:modified xsi:type="dcterms:W3CDTF">2024-05-06T13:04:35Z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